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43891200" cy="32918400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1pPr>
    <a:lvl2pPr marL="342900" indent="1143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2pPr>
    <a:lvl3pPr marL="685800" indent="2286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3pPr>
    <a:lvl4pPr marL="1028700" indent="3429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4pPr>
    <a:lvl5pPr marL="1371600" indent="4572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5pPr>
    <a:lvl6pPr marL="22860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6pPr>
    <a:lvl7pPr marL="27432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7pPr>
    <a:lvl8pPr marL="32004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8pPr>
    <a:lvl9pPr marL="36576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 Wegier" initials="PW" lastIdx="1" clrIdx="0"/>
  <p:cmAuthor id="2" name="Pete Wegier" initials="PW [2]" lastIdx="1" clrIdx="1"/>
  <p:cmAuthor id="3" name="Pete Wegier" initials="PW [3]" lastIdx="1" clrIdx="2"/>
  <p:cmAuthor id="4" name="Pete Wegier" initials="PW [4]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B304"/>
    <a:srgbClr val="FFFFD1"/>
    <a:srgbClr val="E4A004"/>
    <a:srgbClr val="FFEC94"/>
    <a:srgbClr val="FAFF50"/>
    <a:srgbClr val="EAEAEA"/>
    <a:srgbClr val="FFFFB3"/>
    <a:srgbClr val="FFFF99"/>
    <a:srgbClr val="FEFD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2133" autoAdjust="0"/>
    <p:restoredTop sz="94671"/>
  </p:normalViewPr>
  <p:slideViewPr>
    <p:cSldViewPr>
      <p:cViewPr varScale="1">
        <p:scale>
          <a:sx n="26" d="100"/>
          <a:sy n="26" d="100"/>
        </p:scale>
        <p:origin x="2395" y="96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418" y="10226280"/>
            <a:ext cx="37308367" cy="70556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2833" y="18653524"/>
            <a:ext cx="30725534" cy="8412956"/>
          </a:xfrm>
        </p:spPr>
        <p:txBody>
          <a:bodyPr/>
          <a:lstStyle>
            <a:lvl1pPr marL="0" indent="0" algn="ctr">
              <a:buNone/>
              <a:defRPr/>
            </a:lvl1pPr>
            <a:lvl2pPr marL="609608" indent="0" algn="ctr">
              <a:buNone/>
              <a:defRPr/>
            </a:lvl2pPr>
            <a:lvl3pPr marL="1219215" indent="0" algn="ctr">
              <a:buNone/>
              <a:defRPr/>
            </a:lvl3pPr>
            <a:lvl4pPr marL="1828823" indent="0" algn="ctr">
              <a:buNone/>
              <a:defRPr/>
            </a:lvl4pPr>
            <a:lvl5pPr marL="2438431" indent="0" algn="ctr">
              <a:buNone/>
              <a:defRPr/>
            </a:lvl5pPr>
            <a:lvl6pPr marL="3048038" indent="0" algn="ctr">
              <a:buNone/>
              <a:defRPr/>
            </a:lvl6pPr>
            <a:lvl7pPr marL="3657646" indent="0" algn="ctr">
              <a:buNone/>
              <a:defRPr/>
            </a:lvl7pPr>
            <a:lvl8pPr marL="4267253" indent="0" algn="ctr">
              <a:buNone/>
              <a:defRPr/>
            </a:lvl8pPr>
            <a:lvl9pPr marL="4876861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53CDFA-8CB8-4B41-B0A1-26995FF2F71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5716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0B68E5-B6A7-5640-A5CF-46A9961D445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7941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968" y="1318022"/>
            <a:ext cx="9876367" cy="280880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2868" y="1318022"/>
            <a:ext cx="29425900" cy="280880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95713-0954-804A-BFEB-7FE577E269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16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FD7E5-30EE-4C45-9D5E-80158457D39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2215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2644"/>
            <a:ext cx="37308367" cy="6538913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1744"/>
            <a:ext cx="37308367" cy="7200900"/>
          </a:xfrm>
        </p:spPr>
        <p:txBody>
          <a:bodyPr anchor="b"/>
          <a:lstStyle>
            <a:lvl1pPr marL="0" indent="0">
              <a:buNone/>
              <a:defRPr sz="2667"/>
            </a:lvl1pPr>
            <a:lvl2pPr marL="609608" indent="0">
              <a:buNone/>
              <a:defRPr sz="2400"/>
            </a:lvl2pPr>
            <a:lvl3pPr marL="1219215" indent="0">
              <a:buNone/>
              <a:defRPr sz="2133"/>
            </a:lvl3pPr>
            <a:lvl4pPr marL="1828823" indent="0">
              <a:buNone/>
              <a:defRPr sz="1867"/>
            </a:lvl4pPr>
            <a:lvl5pPr marL="2438431" indent="0">
              <a:buNone/>
              <a:defRPr sz="1867"/>
            </a:lvl5pPr>
            <a:lvl6pPr marL="3048038" indent="0">
              <a:buNone/>
              <a:defRPr sz="1867"/>
            </a:lvl6pPr>
            <a:lvl7pPr marL="3657646" indent="0">
              <a:buNone/>
              <a:defRPr sz="1867"/>
            </a:lvl7pPr>
            <a:lvl8pPr marL="4267253" indent="0">
              <a:buNone/>
              <a:defRPr sz="1867"/>
            </a:lvl8pPr>
            <a:lvl9pPr marL="4876861" indent="0">
              <a:buNone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AC4A8E-E81F-5448-B8AB-E6B955A13A4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363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2867" y="7680722"/>
            <a:ext cx="19651133" cy="21725334"/>
          </a:xfrm>
        </p:spPr>
        <p:txBody>
          <a:bodyPr/>
          <a:lstStyle>
            <a:lvl1pPr>
              <a:defRPr sz="3734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47201" y="7680722"/>
            <a:ext cx="19651133" cy="21725334"/>
          </a:xfrm>
        </p:spPr>
        <p:txBody>
          <a:bodyPr/>
          <a:lstStyle>
            <a:lvl1pPr>
              <a:defRPr sz="3734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0D6011A-2C36-B449-8145-AFD5906FAB7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5669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5" y="1318022"/>
            <a:ext cx="39501233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985" y="7368778"/>
            <a:ext cx="19392900" cy="3070622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8" indent="0">
              <a:buNone/>
              <a:defRPr sz="2667" b="1"/>
            </a:lvl2pPr>
            <a:lvl3pPr marL="1219215" indent="0">
              <a:buNone/>
              <a:defRPr sz="2400" b="1"/>
            </a:lvl3pPr>
            <a:lvl4pPr marL="1828823" indent="0">
              <a:buNone/>
              <a:defRPr sz="2133" b="1"/>
            </a:lvl4pPr>
            <a:lvl5pPr marL="2438431" indent="0">
              <a:buNone/>
              <a:defRPr sz="2133" b="1"/>
            </a:lvl5pPr>
            <a:lvl6pPr marL="3048038" indent="0">
              <a:buNone/>
              <a:defRPr sz="2133" b="1"/>
            </a:lvl6pPr>
            <a:lvl7pPr marL="3657646" indent="0">
              <a:buNone/>
              <a:defRPr sz="2133" b="1"/>
            </a:lvl7pPr>
            <a:lvl8pPr marL="4267253" indent="0">
              <a:buNone/>
              <a:defRPr sz="2133" b="1"/>
            </a:lvl8pPr>
            <a:lvl9pPr marL="487686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985" y="10439401"/>
            <a:ext cx="19392900" cy="1896665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967" y="7368778"/>
            <a:ext cx="19399251" cy="3070622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8" indent="0">
              <a:buNone/>
              <a:defRPr sz="2667" b="1"/>
            </a:lvl2pPr>
            <a:lvl3pPr marL="1219215" indent="0">
              <a:buNone/>
              <a:defRPr sz="2400" b="1"/>
            </a:lvl3pPr>
            <a:lvl4pPr marL="1828823" indent="0">
              <a:buNone/>
              <a:defRPr sz="2133" b="1"/>
            </a:lvl4pPr>
            <a:lvl5pPr marL="2438431" indent="0">
              <a:buNone/>
              <a:defRPr sz="2133" b="1"/>
            </a:lvl5pPr>
            <a:lvl6pPr marL="3048038" indent="0">
              <a:buNone/>
              <a:defRPr sz="2133" b="1"/>
            </a:lvl6pPr>
            <a:lvl7pPr marL="3657646" indent="0">
              <a:buNone/>
              <a:defRPr sz="2133" b="1"/>
            </a:lvl7pPr>
            <a:lvl8pPr marL="4267253" indent="0">
              <a:buNone/>
              <a:defRPr sz="2133" b="1"/>
            </a:lvl8pPr>
            <a:lvl9pPr marL="487686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967" y="10439401"/>
            <a:ext cx="19399251" cy="1896665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E6F752-39CF-9E46-9070-890D1468DF6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8439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8E578F-70CA-724D-B50C-E6F01BD958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811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16018A-3202-1B4B-9CDB-09ABBB1ED83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659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5" y="1310880"/>
            <a:ext cx="14439900" cy="5578078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817" y="1310880"/>
            <a:ext cx="24536400" cy="28095178"/>
          </a:xfrm>
        </p:spPr>
        <p:txBody>
          <a:bodyPr/>
          <a:lstStyle>
            <a:lvl1pPr>
              <a:defRPr sz="4267"/>
            </a:lvl1pPr>
            <a:lvl2pPr>
              <a:defRPr sz="3734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985" y="6888956"/>
            <a:ext cx="14439900" cy="22517100"/>
          </a:xfrm>
        </p:spPr>
        <p:txBody>
          <a:bodyPr/>
          <a:lstStyle>
            <a:lvl1pPr marL="0" indent="0">
              <a:buNone/>
              <a:defRPr sz="1867"/>
            </a:lvl1pPr>
            <a:lvl2pPr marL="609608" indent="0">
              <a:buNone/>
              <a:defRPr sz="1600"/>
            </a:lvl2pPr>
            <a:lvl3pPr marL="1219215" indent="0">
              <a:buNone/>
              <a:defRPr sz="1334"/>
            </a:lvl3pPr>
            <a:lvl4pPr marL="1828823" indent="0">
              <a:buNone/>
              <a:defRPr sz="1200"/>
            </a:lvl4pPr>
            <a:lvl5pPr marL="2438431" indent="0">
              <a:buNone/>
              <a:defRPr sz="1200"/>
            </a:lvl5pPr>
            <a:lvl6pPr marL="3048038" indent="0">
              <a:buNone/>
              <a:defRPr sz="1200"/>
            </a:lvl6pPr>
            <a:lvl7pPr marL="3657646" indent="0">
              <a:buNone/>
              <a:defRPr sz="1200"/>
            </a:lvl7pPr>
            <a:lvl8pPr marL="4267253" indent="0">
              <a:buNone/>
              <a:defRPr sz="1200"/>
            </a:lvl8pPr>
            <a:lvl9pPr marL="4876861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6B193B-3176-6D40-AF6C-2347956CF32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4686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134" y="23043356"/>
            <a:ext cx="26335567" cy="2719388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134" y="2940844"/>
            <a:ext cx="26335567" cy="19751279"/>
          </a:xfrm>
        </p:spPr>
        <p:txBody>
          <a:bodyPr/>
          <a:lstStyle>
            <a:lvl1pPr marL="0" indent="0">
              <a:buNone/>
              <a:defRPr sz="4267"/>
            </a:lvl1pPr>
            <a:lvl2pPr marL="609608" indent="0">
              <a:buNone/>
              <a:defRPr sz="3734"/>
            </a:lvl2pPr>
            <a:lvl3pPr marL="1219215" indent="0">
              <a:buNone/>
              <a:defRPr sz="3200"/>
            </a:lvl3pPr>
            <a:lvl4pPr marL="1828823" indent="0">
              <a:buNone/>
              <a:defRPr sz="2667"/>
            </a:lvl4pPr>
            <a:lvl5pPr marL="2438431" indent="0">
              <a:buNone/>
              <a:defRPr sz="2667"/>
            </a:lvl5pPr>
            <a:lvl6pPr marL="3048038" indent="0">
              <a:buNone/>
              <a:defRPr sz="2667"/>
            </a:lvl6pPr>
            <a:lvl7pPr marL="3657646" indent="0">
              <a:buNone/>
              <a:defRPr sz="2667"/>
            </a:lvl7pPr>
            <a:lvl8pPr marL="4267253" indent="0">
              <a:buNone/>
              <a:defRPr sz="2667"/>
            </a:lvl8pPr>
            <a:lvl9pPr marL="4876861" indent="0">
              <a:buNone/>
              <a:defRPr sz="2667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134" y="25762744"/>
            <a:ext cx="26335567" cy="3863579"/>
          </a:xfrm>
        </p:spPr>
        <p:txBody>
          <a:bodyPr/>
          <a:lstStyle>
            <a:lvl1pPr marL="0" indent="0">
              <a:buNone/>
              <a:defRPr sz="1867"/>
            </a:lvl1pPr>
            <a:lvl2pPr marL="609608" indent="0">
              <a:buNone/>
              <a:defRPr sz="1600"/>
            </a:lvl2pPr>
            <a:lvl3pPr marL="1219215" indent="0">
              <a:buNone/>
              <a:defRPr sz="1334"/>
            </a:lvl3pPr>
            <a:lvl4pPr marL="1828823" indent="0">
              <a:buNone/>
              <a:defRPr sz="1200"/>
            </a:lvl4pPr>
            <a:lvl5pPr marL="2438431" indent="0">
              <a:buNone/>
              <a:defRPr sz="1200"/>
            </a:lvl5pPr>
            <a:lvl6pPr marL="3048038" indent="0">
              <a:buNone/>
              <a:defRPr sz="1200"/>
            </a:lvl6pPr>
            <a:lvl7pPr marL="3657646" indent="0">
              <a:buNone/>
              <a:defRPr sz="1200"/>
            </a:lvl7pPr>
            <a:lvl8pPr marL="4267253" indent="0">
              <a:buNone/>
              <a:defRPr sz="1200"/>
            </a:lvl8pPr>
            <a:lvl9pPr marL="4876861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6118FC-71BD-6D47-BFF1-52B9F2E6525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548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2338" y="1317625"/>
            <a:ext cx="39506525" cy="5486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8904" tIns="219452" rIns="438904" bIns="21945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2338" y="7680325"/>
            <a:ext cx="39506525" cy="217249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2338" y="29976763"/>
            <a:ext cx="102457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defTabSz="5852657" eaLnBrk="1" hangingPunct="1">
              <a:defRPr sz="8933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3938" y="29976763"/>
            <a:ext cx="139033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algn="ctr" defTabSz="5852657" eaLnBrk="1" hangingPunct="1">
              <a:defRPr sz="8933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3138" y="29976763"/>
            <a:ext cx="102457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algn="r" defTabSz="5851525" eaLnBrk="1" hangingPunct="1">
              <a:defRPr sz="8900"/>
            </a:lvl1pPr>
          </a:lstStyle>
          <a:p>
            <a:fld id="{3B1835AE-88E2-9649-B45B-600EFC07829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2pPr>
      <a:lvl3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3pPr>
      <a:lvl4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4pPr>
      <a:lvl5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5pPr>
      <a:lvl6pPr marL="609608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6pPr>
      <a:lvl7pPr marL="1219215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7pPr>
      <a:lvl8pPr marL="1828823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8pPr>
      <a:lvl9pPr marL="2438431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9pPr>
    </p:titleStyle>
    <p:bodyStyle>
      <a:lvl1pPr marL="2192338" indent="-2192338" algn="l" defTabSz="5851525" rtl="0" eaLnBrk="0" fontAlgn="base" hangingPunct="0">
        <a:spcBef>
          <a:spcPct val="20000"/>
        </a:spcBef>
        <a:spcAft>
          <a:spcPct val="0"/>
        </a:spcAft>
        <a:buChar char="•"/>
        <a:defRPr sz="205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4756150" indent="-1828800" algn="l" defTabSz="5851525" rtl="0" eaLnBrk="0" fontAlgn="base" hangingPunct="0">
        <a:spcBef>
          <a:spcPct val="20000"/>
        </a:spcBef>
        <a:spcAft>
          <a:spcPct val="0"/>
        </a:spcAft>
        <a:buChar char="–"/>
        <a:defRPr sz="180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7315200" indent="-1462088" algn="l" defTabSz="5851525" rtl="0" eaLnBrk="0" fontAlgn="base" hangingPunct="0">
        <a:spcBef>
          <a:spcPct val="20000"/>
        </a:spcBef>
        <a:spcAft>
          <a:spcPct val="0"/>
        </a:spcAft>
        <a:buChar char="•"/>
        <a:defRPr sz="154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0242550" indent="-1462088" algn="l" defTabSz="5851525" rtl="0" eaLnBrk="0" fontAlgn="base" hangingPunct="0">
        <a:spcBef>
          <a:spcPct val="20000"/>
        </a:spcBef>
        <a:spcAft>
          <a:spcPct val="0"/>
        </a:spcAft>
        <a:buChar char="–"/>
        <a:defRPr sz="128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13166725" indent="-1462088" algn="l" defTabSz="5851525" rtl="0" eaLnBrk="0" fontAlgn="base" hangingPunct="0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13777556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6pPr>
      <a:lvl7pPr marL="14387164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7pPr>
      <a:lvl8pPr marL="14996771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8pPr>
      <a:lvl9pPr marL="15606379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15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2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3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3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46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5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6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80/23288604.2016.1124171" TargetMode="External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openxmlformats.org/officeDocument/2006/relationships/hyperlink" Target="https://doi.org/10.1002/bdm.1751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doi.org/10.1215/03616878-30-4-56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4">
            <a:extLst>
              <a:ext uri="{FF2B5EF4-FFF2-40B4-BE49-F238E27FC236}">
                <a16:creationId xmlns:a16="http://schemas.microsoft.com/office/drawing/2014/main" id="{C852AEF4-4C6A-4D86-BD76-7E725DD1AD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70174" y="25800163"/>
            <a:ext cx="11121026" cy="1387979"/>
          </a:xfrm>
          <a:prstGeom prst="rect">
            <a:avLst/>
          </a:prstGeom>
          <a:solidFill>
            <a:srgbClr val="FFFFFF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Selected References?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2050" name="Rectangle 4"/>
          <p:cNvSpPr>
            <a:spLocks noChangeArrowheads="1"/>
          </p:cNvSpPr>
          <p:nvPr/>
        </p:nvSpPr>
        <p:spPr bwMode="auto">
          <a:xfrm>
            <a:off x="0" y="-136525"/>
            <a:ext cx="43891200" cy="4022725"/>
          </a:xfrm>
          <a:prstGeom prst="rect">
            <a:avLst/>
          </a:prstGeom>
          <a:solidFill>
            <a:srgbClr val="E4A004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t"/>
          <a:lstStyle/>
          <a:p>
            <a:pPr algn="ctr" defTabSz="5852657" eaLnBrk="1" hangingPunct="1">
              <a:defRPr/>
            </a:pPr>
            <a:endParaRPr lang="en-US" sz="8800" cap="small" dirty="0">
              <a:highlight>
                <a:srgbClr val="FFFFD1"/>
              </a:highlight>
              <a:latin typeface="Gill Sans"/>
              <a:cs typeface="Gill Sans"/>
            </a:endParaRPr>
          </a:p>
          <a:p>
            <a:pPr defTabSz="5852657" eaLnBrk="1" hangingPunct="1">
              <a:defRPr/>
            </a:pPr>
            <a:endParaRPr lang="en-US" sz="2800" dirty="0">
              <a:solidFill>
                <a:srgbClr val="000000"/>
              </a:solidFill>
              <a:highlight>
                <a:srgbClr val="FFFFD1"/>
              </a:highlight>
              <a:latin typeface="Gill Sans"/>
              <a:cs typeface="Gill Sans"/>
            </a:endParaRPr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0" y="3962400"/>
            <a:ext cx="11852602" cy="129540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Background and Objectives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20" name="Rectangle 4"/>
          <p:cNvSpPr>
            <a:spLocks noChangeArrowheads="1"/>
          </p:cNvSpPr>
          <p:nvPr/>
        </p:nvSpPr>
        <p:spPr bwMode="auto">
          <a:xfrm>
            <a:off x="0" y="32308800"/>
            <a:ext cx="43891200" cy="762000"/>
          </a:xfrm>
          <a:prstGeom prst="rect">
            <a:avLst/>
          </a:prstGeom>
          <a:solidFill>
            <a:srgbClr val="E4A004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endParaRPr lang="en-US" sz="6000" b="1" dirty="0">
              <a:solidFill>
                <a:schemeClr val="tx1"/>
              </a:solidFill>
              <a:latin typeface="Seravek Medium"/>
              <a:cs typeface="Seravek Medium"/>
            </a:endParaRPr>
          </a:p>
        </p:txBody>
      </p:sp>
      <p:sp>
        <p:nvSpPr>
          <p:cNvPr id="13325" name="TextBox 1"/>
          <p:cNvSpPr txBox="1">
            <a:spLocks noChangeArrowheads="1"/>
          </p:cNvSpPr>
          <p:nvPr/>
        </p:nvSpPr>
        <p:spPr bwMode="auto">
          <a:xfrm>
            <a:off x="14286797" y="32476166"/>
            <a:ext cx="32766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r>
              <a:rPr lang="en-US" sz="2000" i="1" dirty="0"/>
              <a:t>This project was funded by the University of Missouri as part of a Masters Thesis and used the MU Psychology 1000 Subject pool</a:t>
            </a:r>
            <a:endParaRPr lang="en-US" altLang="en-US" sz="2000" dirty="0">
              <a:latin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00300" y="2293203"/>
            <a:ext cx="3909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852657" eaLnBrk="1" hangingPunct="1">
              <a:defRPr/>
            </a:pPr>
            <a:r>
              <a:rPr lang="en-US" sz="4800" dirty="0">
                <a:latin typeface="Gill Sans"/>
                <a:cs typeface="Gill Sans"/>
              </a:rPr>
              <a:t>Sean X. Duan BS</a:t>
            </a:r>
            <a:r>
              <a:rPr lang="en-US" sz="4800" baseline="30000" dirty="0">
                <a:latin typeface="Gill Sans"/>
                <a:cs typeface="Gill Sans"/>
              </a:rPr>
              <a:t>1</a:t>
            </a:r>
            <a:r>
              <a:rPr lang="en-US" sz="4800" dirty="0">
                <a:latin typeface="Gill Sans"/>
                <a:cs typeface="Gill Sans"/>
              </a:rPr>
              <a:t>, Victoria A. Shaffer PhD</a:t>
            </a:r>
            <a:r>
              <a:rPr lang="en-US" sz="4800" baseline="30000" dirty="0">
                <a:latin typeface="Gill Sans"/>
                <a:cs typeface="Gill Sans"/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71800" y="242179"/>
            <a:ext cx="40919400" cy="2040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852657" eaLnBrk="1" hangingPunct="1">
              <a:lnSpc>
                <a:spcPct val="70000"/>
              </a:lnSpc>
              <a:defRPr/>
            </a:pPr>
            <a:r>
              <a:rPr lang="en-GB" sz="8800" cap="small" dirty="0">
                <a:latin typeface="Gill Sans"/>
                <a:cs typeface="Gill Sans"/>
              </a:rPr>
              <a:t>The Use of Explicit Health Benefits Packages Increases Support for Universal Health Care for People with High Objective Numeracy</a:t>
            </a:r>
            <a:endParaRPr lang="en-US" sz="8800" dirty="0"/>
          </a:p>
        </p:txBody>
      </p:sp>
      <p:sp>
        <p:nvSpPr>
          <p:cNvPr id="4" name="TextBox 3"/>
          <p:cNvSpPr txBox="1"/>
          <p:nvPr/>
        </p:nvSpPr>
        <p:spPr>
          <a:xfrm>
            <a:off x="1544431" y="3322186"/>
            <a:ext cx="40802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aseline="30000" dirty="0">
                <a:latin typeface="Gill Sans"/>
                <a:cs typeface="Gill Sans"/>
              </a:rPr>
              <a:t>1</a:t>
            </a:r>
            <a:r>
              <a:rPr lang="en-US" sz="2800" dirty="0">
                <a:latin typeface="Gill Sans"/>
                <a:cs typeface="Gill Sans"/>
              </a:rPr>
              <a:t>University of Missouri—Columbia Department of Psychological Sciences 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17882553" y="18364279"/>
          <a:ext cx="274589" cy="457200"/>
        </p:xfrm>
        <a:graphic>
          <a:graphicData uri="http://schemas.openxmlformats.org/drawingml/2006/table">
            <a:tbl>
              <a:tblPr/>
              <a:tblGrid>
                <a:gridCol w="2745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14630400" y="6185949"/>
            <a:ext cx="18288000" cy="1298575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chemeClr val="tx1"/>
                </a:solidFill>
                <a:latin typeface="Gill Sans"/>
                <a:cs typeface="Gill Sans"/>
              </a:rPr>
              <a:t>Results</a:t>
            </a:r>
          </a:p>
        </p:txBody>
      </p:sp>
      <p:sp>
        <p:nvSpPr>
          <p:cNvPr id="93" name="Rectangle 4"/>
          <p:cNvSpPr>
            <a:spLocks noChangeArrowheads="1"/>
          </p:cNvSpPr>
          <p:nvPr/>
        </p:nvSpPr>
        <p:spPr bwMode="auto">
          <a:xfrm>
            <a:off x="32463287" y="13227842"/>
            <a:ext cx="11121026" cy="1387979"/>
          </a:xfrm>
          <a:prstGeom prst="rect">
            <a:avLst/>
          </a:prstGeom>
          <a:solidFill>
            <a:srgbClr val="FFFFFF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Discussion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pic>
        <p:nvPicPr>
          <p:cNvPr id="27" name="Picture 26" descr="MU_StackedMU_2C_coated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4" y="218270"/>
            <a:ext cx="2867336" cy="32107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6FC147C-4021-C649-A9E0-CBCB09509306}"/>
              </a:ext>
            </a:extLst>
          </p:cNvPr>
          <p:cNvSpPr txBox="1"/>
          <p:nvPr/>
        </p:nvSpPr>
        <p:spPr>
          <a:xfrm>
            <a:off x="468253" y="31785580"/>
            <a:ext cx="10837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Figure 1. </a:t>
            </a:r>
            <a:r>
              <a:rPr lang="en-GB" sz="2800" dirty="0">
                <a:latin typeface="Gill Sans Light"/>
                <a:cs typeface="Gill Sans Light"/>
              </a:rPr>
              <a:t>Web application for “Choosing Healthplans All Together” exercise. </a:t>
            </a:r>
            <a:endParaRPr lang="en-US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7C763DE-CDD1-4448-8DF9-09DD8B450FB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3939463"/>
            <a:ext cx="10738421" cy="791213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58673" y="5186709"/>
            <a:ext cx="11506200" cy="577081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Universal Health Care (UHC) lacks support in the U.S.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Literature indicates that opposition to UHC is rooted in lack of comprehension and perceptions that it may be unfair.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Explicit Health Benefits packages (HBPs) may improve support for UHC by outlining the cost and scope of care, directly addressing these concerns.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To test this, we compared support for UHC after an HBP intervention, uninformative control, or ‘standard’ UHC messaging</a:t>
            </a:r>
          </a:p>
        </p:txBody>
      </p:sp>
      <p:sp>
        <p:nvSpPr>
          <p:cNvPr id="36" name="Rectangle 4"/>
          <p:cNvSpPr>
            <a:spLocks noChangeArrowheads="1"/>
          </p:cNvSpPr>
          <p:nvPr/>
        </p:nvSpPr>
        <p:spPr bwMode="auto">
          <a:xfrm>
            <a:off x="30391" y="10439400"/>
            <a:ext cx="11852602" cy="1298575"/>
          </a:xfrm>
          <a:prstGeom prst="rect">
            <a:avLst/>
          </a:prstGeom>
          <a:noFill/>
          <a:ln>
            <a:solidFill>
              <a:srgbClr val="FFFFFF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chemeClr val="tx1"/>
                </a:solidFill>
                <a:latin typeface="Gill Sans"/>
                <a:cs typeface="Gill Sans"/>
              </a:rPr>
              <a:t>Methods</a:t>
            </a:r>
          </a:p>
        </p:txBody>
      </p:sp>
      <p:pic>
        <p:nvPicPr>
          <p:cNvPr id="25" name="Picture 24" descr="Chart, scatter chart&#10;&#10;Description automatically generated">
            <a:extLst>
              <a:ext uri="{FF2B5EF4-FFF2-40B4-BE49-F238E27FC236}">
                <a16:creationId xmlns:a16="http://schemas.microsoft.com/office/drawing/2014/main" id="{15A011FB-2CF0-4663-BD64-E6CFF7FB14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7696" y="20680033"/>
            <a:ext cx="10738421" cy="11633289"/>
          </a:xfrm>
          <a:prstGeom prst="rect">
            <a:avLst/>
          </a:prstGeom>
        </p:spPr>
      </p:pic>
      <p:pic>
        <p:nvPicPr>
          <p:cNvPr id="28" name="Picture 27" descr="Chart, scatter chart&#10;&#10;Description automatically generated">
            <a:extLst>
              <a:ext uri="{FF2B5EF4-FFF2-40B4-BE49-F238E27FC236}">
                <a16:creationId xmlns:a16="http://schemas.microsoft.com/office/drawing/2014/main" id="{1A552229-27EF-482A-AF76-1E9324C173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6397" y="20679505"/>
            <a:ext cx="10738421" cy="11633289"/>
          </a:xfrm>
          <a:prstGeom prst="rect">
            <a:avLst/>
          </a:prstGeom>
        </p:spPr>
      </p:pic>
      <p:pic>
        <p:nvPicPr>
          <p:cNvPr id="43" name="Picture 42" descr="Chart, box and whisker chart&#10;&#10;Description automatically generated">
            <a:extLst>
              <a:ext uri="{FF2B5EF4-FFF2-40B4-BE49-F238E27FC236}">
                <a16:creationId xmlns:a16="http://schemas.microsoft.com/office/drawing/2014/main" id="{65CDC12F-57F2-4B99-B202-54268048B9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0387" y="9876044"/>
            <a:ext cx="10084643" cy="10925027"/>
          </a:xfrm>
          <a:prstGeom prst="rect">
            <a:avLst/>
          </a:prstGeom>
        </p:spPr>
      </p:pic>
      <p:pic>
        <p:nvPicPr>
          <p:cNvPr id="45" name="Picture 44" descr="Chart, box and whisker chart&#10;&#10;Description automatically generated">
            <a:extLst>
              <a:ext uri="{FF2B5EF4-FFF2-40B4-BE49-F238E27FC236}">
                <a16:creationId xmlns:a16="http://schemas.microsoft.com/office/drawing/2014/main" id="{FA7CF943-F185-4765-BFEF-E32B02E584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1233" y="9877573"/>
            <a:ext cx="10084640" cy="1092502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E59BB22D-C065-4C61-9BF8-2ECA112E199E}"/>
              </a:ext>
            </a:extLst>
          </p:cNvPr>
          <p:cNvSpPr txBox="1"/>
          <p:nvPr/>
        </p:nvSpPr>
        <p:spPr>
          <a:xfrm>
            <a:off x="17527530" y="9352824"/>
            <a:ext cx="88361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Figure 2.  Demographics for Study 1 (left) and Study 2 (right)</a:t>
            </a:r>
            <a:r>
              <a:rPr lang="en-GB" sz="2800" dirty="0">
                <a:latin typeface="Gill Sans Light"/>
                <a:cs typeface="Gill Sans Light"/>
              </a:rPr>
              <a:t>. </a:t>
            </a:r>
            <a:endParaRPr lang="en-US" dirty="0"/>
          </a:p>
        </p:txBody>
      </p:sp>
      <p:sp>
        <p:nvSpPr>
          <p:cNvPr id="106" name="TextBox 105"/>
          <p:cNvSpPr txBox="1"/>
          <p:nvPr/>
        </p:nvSpPr>
        <p:spPr>
          <a:xfrm>
            <a:off x="32385000" y="14615821"/>
            <a:ext cx="11277600" cy="1132617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latin typeface="Gill Sans Light"/>
                <a:cs typeface="Gill Sans Light"/>
              </a:rPr>
              <a:t>In Study 1, both HBP interventions improved support for UHC compared to the control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latin typeface="Gill Sans Light"/>
                <a:cs typeface="Gill Sans Light"/>
              </a:rPr>
              <a:t>In Study 2, there was no direct effect of intervention on support for UHC.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latin typeface="Gill Sans Light"/>
                <a:cs typeface="Gill Sans Light"/>
              </a:rPr>
              <a:t>However, there was a significant interaction between intervention and objective numeracy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4000" u="sng" dirty="0">
                <a:latin typeface="Gill Sans Light"/>
                <a:cs typeface="Gill Sans Light"/>
              </a:rPr>
              <a:t>Greater objective numeracy predicted increased support for UHC in the intervention versus the control. 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4000" dirty="0">
                <a:latin typeface="Gill Sans Light"/>
                <a:cs typeface="Gill Sans Light"/>
              </a:rPr>
              <a:t>Support for UHC was mediated by perceived equity, but not comprehensibility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4000" dirty="0">
                <a:latin typeface="Gill Sans Light"/>
                <a:cs typeface="Gill Sans Light"/>
              </a:rPr>
              <a:t>E.g. Increase in UHC support in control condition was partly mediated by increased perceived equity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4000" dirty="0">
                <a:latin typeface="Gill Sans Light"/>
                <a:cs typeface="Gill Sans Light"/>
              </a:rPr>
              <a:t>Conversely, lack of increase in UHC support in the intervention was due to lack of improved perceived equity</a:t>
            </a:r>
            <a:endParaRPr lang="en-US" sz="4000" dirty="0">
              <a:latin typeface="Gill Sans Light"/>
              <a:cs typeface="Gill Sans Light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D095C08-5CE1-4A15-8312-BAD5F327AF43}"/>
              </a:ext>
            </a:extLst>
          </p:cNvPr>
          <p:cNvSpPr txBox="1"/>
          <p:nvPr/>
        </p:nvSpPr>
        <p:spPr>
          <a:xfrm>
            <a:off x="31764347" y="27572017"/>
            <a:ext cx="12126853" cy="443198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600" dirty="0">
                <a:latin typeface="Gill Sans Light"/>
                <a:cs typeface="Gill Sans Light"/>
              </a:rPr>
              <a:t>Glassman, Amanda, et al., (2016) Health Systems and Reform 2 (1): 39–50 </a:t>
            </a:r>
            <a:r>
              <a:rPr lang="en-GB" sz="3600" dirty="0">
                <a:latin typeface="Gill Sans Light"/>
                <a:cs typeface="Gill Sans Light"/>
                <a:hlinkClick r:id="rId8"/>
              </a:rPr>
              <a:t>https://doi.org/10.1080/23288604.2016.1124171</a:t>
            </a:r>
            <a:r>
              <a:rPr lang="en-GB" sz="3600" dirty="0">
                <a:latin typeface="Gill Sans Light"/>
                <a:cs typeface="Gill Sans Light"/>
              </a:rPr>
              <a:t>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600" dirty="0" err="1">
                <a:latin typeface="Gill Sans Light"/>
                <a:cs typeface="Gill Sans Light"/>
              </a:rPr>
              <a:t>Goold</a:t>
            </a:r>
            <a:r>
              <a:rPr lang="en-GB" sz="3600" dirty="0">
                <a:latin typeface="Gill Sans Light"/>
                <a:cs typeface="Gill Sans Light"/>
              </a:rPr>
              <a:t>, Susan et al., (2005) Journal of Health Politics, Policy and Law 30 (4): 563–601. </a:t>
            </a:r>
            <a:r>
              <a:rPr lang="en-GB" sz="3600" dirty="0">
                <a:latin typeface="Gill Sans Light"/>
                <a:cs typeface="Gill Sans Light"/>
                <a:hlinkClick r:id="rId9"/>
              </a:rPr>
              <a:t>https://doi.org/10.1215/03616878-30-4-563</a:t>
            </a:r>
            <a:r>
              <a:rPr lang="en-GB" sz="3600" dirty="0">
                <a:latin typeface="Gill Sans Light"/>
                <a:cs typeface="Gill Sans Light"/>
              </a:rPr>
              <a:t>. 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600" dirty="0">
                <a:latin typeface="Gill Sans Light"/>
                <a:cs typeface="Gill Sans Light"/>
              </a:rPr>
              <a:t>Weller, Joshua A et al., (2013) Journal of </a:t>
            </a:r>
            <a:r>
              <a:rPr lang="en-GB" sz="3600" dirty="0" err="1">
                <a:latin typeface="Gill Sans Light"/>
                <a:cs typeface="Gill Sans Light"/>
              </a:rPr>
              <a:t>Behavioral</a:t>
            </a:r>
            <a:r>
              <a:rPr lang="en-GB" sz="3600" dirty="0">
                <a:latin typeface="Gill Sans Light"/>
                <a:cs typeface="Gill Sans Light"/>
              </a:rPr>
              <a:t> Decision Making 26 (2): 198–212. </a:t>
            </a:r>
            <a:r>
              <a:rPr lang="en-GB" sz="3600" dirty="0">
                <a:latin typeface="Gill Sans Light"/>
                <a:cs typeface="Gill Sans Light"/>
                <a:hlinkClick r:id="rId10"/>
              </a:rPr>
              <a:t>https://doi.org/10.1002/bdm.1751</a:t>
            </a:r>
            <a:r>
              <a:rPr lang="en-GB" sz="3600" dirty="0">
                <a:latin typeface="Gill Sans Light"/>
                <a:cs typeface="Gill Sans Light"/>
              </a:rPr>
              <a:t>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11658600"/>
            <a:ext cx="11506200" cy="12926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Study 1 (N=189) – randomly assigned to build an HBP, assess a provided HBP, or an uninformative control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Study 2 (N=412) – randomly assigned to either build an HBP or read informational pamphlets about UHC; see Figure 3.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HBPs were built or provided using the “Choosing Healthplans All Together” (CHAT) simulation exercise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This consists of </a:t>
            </a:r>
            <a:r>
              <a:rPr lang="en-GB" sz="3600" dirty="0">
                <a:latin typeface="Gill Sans Light"/>
                <a:cs typeface="Gill Sans Light"/>
              </a:rPr>
              <a:t>allocating a limited set of resources to benefit types (e.g. dental) and choosing scope of coverage (basic-to-high); see Figure 1.</a:t>
            </a:r>
            <a:r>
              <a:rPr lang="en-US" sz="3600" dirty="0">
                <a:latin typeface="Gill Sans Light"/>
                <a:cs typeface="Gill Sans Light"/>
              </a:rPr>
              <a:t>	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For each condition in both studies, participants: 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support for UHC (0-100) pre/post intervention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Provided demographic information (age, sex, race, etc.)</a:t>
            </a:r>
          </a:p>
          <a:p>
            <a:pPr marL="742950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For Study 2, participants also: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comprehension of UHC (0-100) pre/post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perceived equality of UHC (0-100) pre/post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Completed objective (Rasch Numeracy Scale) and subjective (Subjective Numeracy Scale) measures of numeracy.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228AA3D5-E503-4C52-A14F-8CE18EEE348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8837" y="4288905"/>
            <a:ext cx="8836137" cy="4948827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ED23E907-9BCD-43E7-8AEF-7931A9E540C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0" y="4288905"/>
            <a:ext cx="4761797" cy="494882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4DFBC11-DB64-42BC-957E-E33F2F342600}"/>
              </a:ext>
            </a:extLst>
          </p:cNvPr>
          <p:cNvSpPr txBox="1"/>
          <p:nvPr/>
        </p:nvSpPr>
        <p:spPr>
          <a:xfrm>
            <a:off x="32332076" y="12712714"/>
            <a:ext cx="111904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Figure 3. Example infographic provided as ‘standard’ UHC messaging in Study 2</a:t>
            </a:r>
            <a:endParaRPr lang="en-US" dirty="0"/>
          </a:p>
        </p:txBody>
      </p:sp>
      <p:pic>
        <p:nvPicPr>
          <p:cNvPr id="37" name="Picture 36" descr="A picture containing text&#10;&#10;Description automatically generated">
            <a:extLst>
              <a:ext uri="{FF2B5EF4-FFF2-40B4-BE49-F238E27FC236}">
                <a16:creationId xmlns:a16="http://schemas.microsoft.com/office/drawing/2014/main" id="{331564B3-4A7A-4E83-815D-E7106F7B049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6029" b="42377"/>
          <a:stretch/>
        </p:blipFill>
        <p:spPr>
          <a:xfrm>
            <a:off x="33996916" y="4114800"/>
            <a:ext cx="7760684" cy="8533698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7150</TotalTime>
  <Words>576</Words>
  <Application>Microsoft Office PowerPoint</Application>
  <PresentationFormat>Custom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Gill Sans</vt:lpstr>
      <vt:lpstr>Gill Sans Light</vt:lpstr>
      <vt:lpstr>Seravek Medium</vt:lpstr>
      <vt:lpstr>Arial</vt:lpstr>
      <vt:lpstr>Times New Roman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Template For Scientific Poster Presentation</dc:subject>
  <dc:creator>Graphicsland/MakeSigns.com</dc:creator>
  <cp:keywords>scientific, research, template, custom, poster, presentation, symposium, printing, PowerPoint, create, design, example, sample, download</cp:keywords>
  <dc:description>This is a free template from MakeSigns.com to help you create the perfect scientific poster.</dc:description>
  <cp:lastModifiedBy>Sean Duan</cp:lastModifiedBy>
  <cp:revision>319</cp:revision>
  <cp:lastPrinted>2018-10-10T22:35:49Z</cp:lastPrinted>
  <dcterms:created xsi:type="dcterms:W3CDTF">2004-07-27T20:30:49Z</dcterms:created>
  <dcterms:modified xsi:type="dcterms:W3CDTF">2021-09-23T19:46:59Z</dcterms:modified>
  <cp:category>scientific poster template</cp:category>
</cp:coreProperties>
</file>

<file path=docProps/thumbnail.jpeg>
</file>